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3"/>
  </p:notesMasterIdLst>
  <p:sldIdLst>
    <p:sldId id="554" r:id="rId3"/>
    <p:sldId id="775" r:id="rId4"/>
    <p:sldId id="259" r:id="rId5"/>
    <p:sldId id="778" r:id="rId6"/>
    <p:sldId id="260" r:id="rId7"/>
    <p:sldId id="261" r:id="rId8"/>
    <p:sldId id="555" r:id="rId9"/>
    <p:sldId id="557" r:id="rId10"/>
    <p:sldId id="558" r:id="rId11"/>
    <p:sldId id="263" r:id="rId12"/>
    <p:sldId id="265" r:id="rId13"/>
    <p:sldId id="776" r:id="rId14"/>
    <p:sldId id="274" r:id="rId15"/>
    <p:sldId id="508" r:id="rId16"/>
    <p:sldId id="277" r:id="rId17"/>
    <p:sldId id="279" r:id="rId18"/>
    <p:sldId id="287" r:id="rId19"/>
    <p:sldId id="777" r:id="rId20"/>
    <p:sldId id="303" r:id="rId21"/>
    <p:sldId id="30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 autoAdjust="0"/>
    <p:restoredTop sz="91199" autoAdjust="0"/>
  </p:normalViewPr>
  <p:slideViewPr>
    <p:cSldViewPr>
      <p:cViewPr varScale="1">
        <p:scale>
          <a:sx n="102" d="100"/>
          <a:sy n="102" d="100"/>
        </p:scale>
        <p:origin x="-14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07/05/15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photo is Intel 5</a:t>
            </a:r>
            <a:r>
              <a:rPr lang="en-GB" baseline="30000" dirty="0" smtClean="0"/>
              <a:t>th</a:t>
            </a:r>
            <a:r>
              <a:rPr lang="en-GB" baseline="0" dirty="0" smtClean="0"/>
              <a:t> gen </a:t>
            </a:r>
            <a:r>
              <a:rPr lang="en-GB" baseline="0" dirty="0" err="1" smtClean="0"/>
              <a:t>Haswell</a:t>
            </a:r>
            <a:r>
              <a:rPr lang="en-GB" baseline="0" dirty="0" smtClean="0"/>
              <a:t> quad core with GT3e IRIS graphics.</a:t>
            </a:r>
          </a:p>
          <a:p>
            <a:r>
              <a:rPr lang="en-GB" baseline="0" dirty="0" smtClean="0"/>
              <a:t>From http://</a:t>
            </a:r>
            <a:r>
              <a:rPr lang="en-GB" baseline="0" dirty="0" err="1" smtClean="0"/>
              <a:t>www.anandtech.com</a:t>
            </a:r>
            <a:r>
              <a:rPr lang="en-GB" baseline="0" dirty="0" smtClean="0"/>
              <a:t>/show/7744/intel-reveals-new-haswell-details-at-isscc-2014</a:t>
            </a:r>
          </a:p>
          <a:p>
            <a:endParaRPr lang="en-GB" baseline="0" dirty="0" smtClean="0"/>
          </a:p>
          <a:p>
            <a:pPr marL="0" indent="0">
              <a:buNone/>
            </a:pPr>
            <a:r>
              <a:rPr lang="en-GB" sz="1200" dirty="0" smtClean="0"/>
              <a:t>Samsung® </a:t>
            </a:r>
            <a:r>
              <a:rPr lang="en-GB" sz="1200" dirty="0" err="1" smtClean="0"/>
              <a:t>Exynos</a:t>
            </a:r>
            <a:r>
              <a:rPr lang="en-GB" sz="1200" dirty="0" smtClean="0"/>
              <a:t> 5</a:t>
            </a:r>
            <a:r>
              <a:rPr lang="en-GB" sz="1200" baseline="0" dirty="0" smtClean="0"/>
              <a:t> is a </a:t>
            </a:r>
            <a:r>
              <a:rPr lang="en-GB" sz="1200" dirty="0" smtClean="0"/>
              <a:t>Dual core ARM A15 1.7GHz,  Mali T604 GPU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umu.se/umu/index_eng.html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29.jpe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jpeg"/><Relationship Id="rId27" Type="http://schemas.openxmlformats.org/officeDocument/2006/relationships/image" Target="../media/image34.png"/><Relationship Id="rId28" Type="http://schemas.openxmlformats.org/officeDocument/2006/relationships/hyperlink" Target="http://www.gshark.com/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jpeg"/><Relationship Id="rId9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://www.codeplay.com/" TargetMode="External"/><Relationship Id="rId33" Type="http://schemas.openxmlformats.org/officeDocument/2006/relationships/image" Target="../media/image39.png"/><Relationship Id="rId10" Type="http://schemas.openxmlformats.org/officeDocument/2006/relationships/image" Target="../media/image19.png"/><Relationship Id="rId11" Type="http://schemas.openxmlformats.org/officeDocument/2006/relationships/hyperlink" Target="http://www.amd.com/" TargetMode="External"/><Relationship Id="rId12" Type="http://schemas.openxmlformats.org/officeDocument/2006/relationships/image" Target="../media/image20.pn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s.bris.ac.uk/~simonm/OpenC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khronos.org/registry/c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 smtClean="0"/>
              <a:t>Advanced</a:t>
            </a:r>
            <a:br>
              <a:rPr lang="en-GB" sz="5400" b="1" dirty="0" smtClean="0"/>
            </a:br>
            <a:r>
              <a:rPr lang="en-GB" sz="5400" b="1" dirty="0" smtClean="0"/>
              <a:t>Hands On </a:t>
            </a:r>
            <a:r>
              <a:rPr lang="en-GB" sz="5400" b="1" dirty="0" err="1" smtClean="0"/>
              <a:t>OpenCL</a:t>
            </a:r>
            <a:r>
              <a:rPr lang="en-GB" sz="2400" baseline="10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28200"/>
            <a:ext cx="4608511" cy="3024336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James Price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Tom </a:t>
            </a:r>
            <a:r>
              <a:rPr lang="en-GB" dirty="0" err="1" smtClean="0">
                <a:solidFill>
                  <a:schemeClr val="tx2"/>
                </a:solidFill>
              </a:rPr>
              <a:t>Deakin</a:t>
            </a:r>
            <a:endParaRPr lang="en-GB" dirty="0" smtClean="0">
              <a:solidFill>
                <a:schemeClr val="tx2"/>
              </a:solidFill>
            </a:endParaRP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Mike O'Connor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Includes contributions from: Timothy G. Mattson (Intel), Benedict </a:t>
            </a:r>
            <a:r>
              <a:rPr lang="en-GB" sz="1600" dirty="0" err="1" smtClean="0">
                <a:solidFill>
                  <a:schemeClr val="tx2"/>
                </a:solidFill>
              </a:rPr>
              <a:t>Gaster</a:t>
            </a:r>
            <a:r>
              <a:rPr lang="en-GB" sz="1600" dirty="0" smtClean="0">
                <a:solidFill>
                  <a:schemeClr val="tx2"/>
                </a:solidFill>
              </a:rPr>
              <a:t> (UWE),</a:t>
            </a:r>
          </a:p>
          <a:p>
            <a:r>
              <a:rPr lang="en-GB" sz="1600" dirty="0" smtClean="0">
                <a:solidFill>
                  <a:schemeClr val="tx2"/>
                </a:solidFill>
              </a:rPr>
              <a:t>Dan Curran and Mike </a:t>
            </a:r>
            <a:r>
              <a:rPr lang="en-GB" sz="1600" dirty="0" err="1" smtClean="0">
                <a:solidFill>
                  <a:schemeClr val="tx2"/>
                </a:solidFill>
              </a:rPr>
              <a:t>Boulton</a:t>
            </a:r>
            <a:r>
              <a:rPr lang="en-GB" sz="1600" dirty="0" smtClean="0">
                <a:solidFill>
                  <a:schemeClr val="tx2"/>
                </a:solidFill>
              </a:rPr>
              <a:t> (University of Bristol)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 smtClean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</a:t>
            </a:r>
            <a:r>
              <a:rPr lang="en-US" sz="1300" b="1" dirty="0" smtClean="0">
                <a:latin typeface="+mj-lt"/>
                <a:ea typeface="MS PGothic" pitchFamily="34" charset="-128"/>
              </a:rPr>
              <a:t>computing</a:t>
            </a:r>
            <a:endParaRPr lang="en-US" sz="1300" b="1" dirty="0">
              <a:latin typeface="+mj-lt"/>
              <a:ea typeface="MS PGothic" pitchFamily="34" charset="-128"/>
            </a:endParaRP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OpenCL Working Group within Khronos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</a:t>
            </a:r>
            <a:r>
              <a:rPr lang="en-GB" dirty="0" smtClean="0"/>
              <a:t>participation</a:t>
            </a:r>
            <a:endParaRPr lang="en-GB" dirty="0"/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</a:t>
            </a:r>
            <a:r>
              <a:rPr lang="en-GB" dirty="0" smtClean="0"/>
              <a:t>upon release </a:t>
            </a:r>
            <a:r>
              <a:rPr lang="en-GB" dirty="0"/>
              <a:t>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499" b="42250"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78" t="7632" r="5556" b="7632"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51" t="22414" r="4839" b="25172"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61" b="26208"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/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rcRect l="827" t="14706" r="8392" b="14706"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 smtClean="0"/>
              <a:t>OpenCL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OpenCL C++ kernel </a:t>
            </a:r>
            <a:r>
              <a:rPr lang="en-US" dirty="0"/>
              <a:t>language based on a subset of C</a:t>
            </a:r>
            <a:r>
              <a:rPr lang="en-US" dirty="0" smtClean="0"/>
              <a:t>++14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enhanced programmer </a:t>
            </a:r>
            <a:r>
              <a:rPr lang="en-US" dirty="0" smtClean="0"/>
              <a:t>productivity and code performance</a:t>
            </a:r>
          </a:p>
          <a:p>
            <a:pPr lvl="1"/>
            <a:r>
              <a:rPr lang="en-US" dirty="0" smtClean="0"/>
              <a:t>OpenCL C still supported to preserve kernel code investment</a:t>
            </a:r>
          </a:p>
          <a:p>
            <a:r>
              <a:rPr lang="en-US" dirty="0" smtClean="0"/>
              <a:t>Support for </a:t>
            </a:r>
            <a:r>
              <a:rPr lang="en-US" dirty="0"/>
              <a:t>the new Khronos SPIR-V </a:t>
            </a:r>
            <a:r>
              <a:rPr lang="en-US" dirty="0" smtClean="0"/>
              <a:t>intermediate </a:t>
            </a:r>
            <a:r>
              <a:rPr lang="en-US" dirty="0"/>
              <a:t>language </a:t>
            </a:r>
            <a:r>
              <a:rPr lang="en-US" dirty="0" smtClean="0"/>
              <a:t>in core</a:t>
            </a:r>
          </a:p>
          <a:p>
            <a:pPr lvl="1"/>
            <a:r>
              <a:rPr lang="en-US" dirty="0" smtClean="0"/>
              <a:t>SPIR-V now </a:t>
            </a:r>
            <a:r>
              <a:rPr lang="en-US" dirty="0"/>
              <a:t>used by both OpenCL </a:t>
            </a:r>
            <a:r>
              <a:rPr lang="en-US" dirty="0" smtClean="0"/>
              <a:t>2.1 and </a:t>
            </a:r>
            <a:r>
              <a:rPr lang="en-US" dirty="0"/>
              <a:t>the new Vulkan graphics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Runs on any OpenCL 2.0-capable hardware</a:t>
            </a:r>
          </a:p>
          <a:p>
            <a:pPr lvl="1"/>
            <a:r>
              <a:rPr lang="en-US" dirty="0" smtClean="0"/>
              <a:t>Only driver update required</a:t>
            </a:r>
          </a:p>
        </p:txBody>
      </p:sp>
      <p:sp>
        <p:nvSpPr>
          <p:cNvPr id="6" name="Explosion 1 5"/>
          <p:cNvSpPr/>
          <p:nvPr/>
        </p:nvSpPr>
        <p:spPr bwMode="auto">
          <a:xfrm>
            <a:off x="6737017" y="2751667"/>
            <a:ext cx="2346292" cy="2372154"/>
          </a:xfrm>
          <a:prstGeom prst="irregularSeal1">
            <a:avLst/>
          </a:prstGeom>
          <a:solidFill>
            <a:srgbClr val="FFFF00"/>
          </a:soli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615019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b="1">
              <a:solidFill>
                <a:schemeClr val="tx1"/>
              </a:solidFill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8" y="5615019"/>
            <a:ext cx="1107096" cy="726690"/>
            <a:chOff x="2323407" y="5287980"/>
            <a:chExt cx="1328514" cy="6540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328514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1025037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82893" y="5615019"/>
            <a:ext cx="1148946" cy="726690"/>
            <a:chOff x="4399737" y="5287980"/>
            <a:chExt cx="1378735" cy="654021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1020844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7" y="5557007"/>
              <a:ext cx="1378735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4380" y="5615019"/>
            <a:ext cx="1169667" cy="726690"/>
            <a:chOff x="6476999" y="5287980"/>
            <a:chExt cx="1403601" cy="654021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1033829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6999" y="5557007"/>
              <a:ext cx="1403601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1.2 </a:t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51501" y="5615019"/>
            <a:ext cx="1152748" cy="726690"/>
            <a:chOff x="7072757" y="4970329"/>
            <a:chExt cx="1383297" cy="654021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83297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2.0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33828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347864" y="4360334"/>
            <a:ext cx="1942456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partitioning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compilation and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image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kernels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/ custom devices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and OpenGL Interop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292080" y="3954983"/>
            <a:ext cx="1517532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87624" y="4415297"/>
            <a:ext cx="220089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event-driven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data/event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342341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17408" y="5925706"/>
            <a:ext cx="714593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3009434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984501" y="59333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904069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715297" y="5928259"/>
            <a:ext cx="1124277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7445576" y="5615017"/>
            <a:ext cx="1158872" cy="871730"/>
            <a:chOff x="7072757" y="4970329"/>
            <a:chExt cx="1390646" cy="784557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90646" cy="51553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2.1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br>
                <a:rPr lang="en-US" dirty="0" smtClean="0">
                  <a:latin typeface="Trebuchet MS" pitchFamily="34" charset="0"/>
                </a:rPr>
              </a:br>
              <a:r>
                <a:rPr lang="en-US" sz="1050" dirty="0" smtClean="0">
                  <a:latin typeface="Trebuchet MS" pitchFamily="34" charset="0"/>
                </a:rPr>
                <a:t>(Provisional)</a:t>
              </a:r>
              <a:endParaRPr lang="en-US" sz="1050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18410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Mar15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813880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16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687810" y="5933348"/>
            <a:ext cx="89191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584872" y="3293031"/>
            <a:ext cx="2607354" cy="12003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 Shading language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in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Subgroups into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query operations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clCloneKernel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Low-latency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timer queries </a:t>
            </a:r>
          </a:p>
        </p:txBody>
      </p:sp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xmlns:p14="http://schemas.microsoft.com/office/powerpoint/2010/main" spd="slow">
    <p:strips dir="r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</a:t>
            </a:r>
            <a:r>
              <a:rPr lang="en-GB" dirty="0" err="1" smtClean="0"/>
              <a:t>OpenCL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 smtClean="0"/>
              <a:t>OpenCL Platform Model</a:t>
            </a:r>
            <a:endParaRPr lang="en-GB" dirty="0"/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/>
              <a:t>and </a:t>
            </a:r>
            <a:r>
              <a:rPr lang="en-GB" dirty="0"/>
              <a:t>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</a:t>
            </a:r>
            <a:r>
              <a:rPr lang="en-GB" dirty="0" smtClean="0"/>
              <a:t>more</a:t>
            </a:r>
            <a:br>
              <a:rPr lang="en-GB" dirty="0" smtClean="0"/>
            </a:br>
            <a:r>
              <a:rPr lang="en-GB" b="1" i="1" dirty="0" smtClean="0">
                <a:solidFill>
                  <a:schemeClr val="accent2"/>
                </a:solidFill>
              </a:rPr>
              <a:t>Compute </a:t>
            </a:r>
            <a:r>
              <a:rPr lang="en-GB" b="1" i="1" dirty="0">
                <a:solidFill>
                  <a:schemeClr val="accent2"/>
                </a:solidFill>
              </a:rPr>
              <a:t>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</a:t>
            </a:r>
            <a:r>
              <a:rPr lang="en-GB" b="1" i="1" dirty="0" smtClean="0">
                <a:solidFill>
                  <a:schemeClr val="accent2"/>
                </a:solidFill>
              </a:rPr>
              <a:t>Elements</a:t>
            </a:r>
            <a:endParaRPr lang="en-GB" b="1" i="1" dirty="0">
              <a:solidFill>
                <a:schemeClr val="accent2"/>
              </a:solidFill>
            </a:endParaRP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</a:t>
            </a:r>
            <a:r>
              <a:rPr lang="en-GB" b="1" i="1" dirty="0" smtClean="0">
                <a:solidFill>
                  <a:srgbClr val="EA157A"/>
                </a:solidFill>
              </a:rPr>
              <a:t>memory</a:t>
            </a:r>
            <a:endParaRPr lang="en-GB" b="1" i="1" dirty="0">
              <a:solidFill>
                <a:srgbClr val="EA157A"/>
              </a:solidFill>
            </a:endParaRP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An N-dimensional domain of work-items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1024x1024 (whole problem space)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Local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128x128 (</a:t>
            </a:r>
            <a:r>
              <a:rPr lang="en-GB" b="1" dirty="0" smtClean="0">
                <a:solidFill>
                  <a:schemeClr val="accent2"/>
                </a:solidFill>
              </a:rPr>
              <a:t>work-group</a:t>
            </a:r>
            <a:r>
              <a:rPr lang="en-GB" dirty="0" smtClean="0"/>
              <a:t>, executes together)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Choose the dimensions that are “best” for your algorithm</a:t>
            </a:r>
            <a:endParaRPr lang="en-GB" dirty="0"/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 smtClean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between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 smtClean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 smtClean="0">
                <a:latin typeface="+mn-lt"/>
                <a:sym typeface="Myriad Set TextItalic" charset="0"/>
              </a:rPr>
              <a:t>within a kernel</a:t>
            </a:r>
            <a:endParaRPr lang="en-US" sz="2000" b="1" dirty="0">
              <a:latin typeface="+mn-lt"/>
              <a:sym typeface="Myriad Set TextItalic" charset="0"/>
            </a:endParaRP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 smtClean="0"/>
              <a:t>OpenCL Memory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 smtClean="0"/>
              <a:t>Per work-item</a:t>
            </a:r>
          </a:p>
          <a:p>
            <a:r>
              <a:rPr lang="en-GB" b="1" i="1" dirty="0" smtClean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 smtClean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</a:t>
            </a:r>
          </a:p>
          <a:p>
            <a:r>
              <a:rPr lang="en-GB" b="1" i="1" dirty="0" smtClean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 smtClean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work-groups</a:t>
            </a:r>
          </a:p>
          <a:p>
            <a:r>
              <a:rPr lang="en-GB" b="1" i="1" dirty="0" smtClean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 smtClean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Memory management is </a:t>
            </a:r>
            <a:r>
              <a:rPr lang="en-GB" sz="2800" b="1" u="sng" dirty="0" smtClean="0">
                <a:solidFill>
                  <a:schemeClr val="accent2"/>
                </a:solidFill>
              </a:rPr>
              <a:t>explicit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You are responsible for moving data from</a:t>
            </a:r>
          </a:p>
          <a:p>
            <a:r>
              <a:rPr lang="en-GB" sz="2800" dirty="0" smtClean="0"/>
              <a:t>	host → global → local </a:t>
            </a:r>
            <a:r>
              <a:rPr lang="en-GB" sz="2800" i="1" dirty="0" smtClean="0"/>
              <a:t>and</a:t>
            </a:r>
            <a:r>
              <a:rPr lang="en-GB" sz="2800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</a:t>
            </a:r>
            <a:r>
              <a:rPr lang="en-GB" dirty="0" smtClean="0"/>
              <a:t>OpenCL (using C)</a:t>
            </a:r>
            <a:endParaRPr lang="en-GB" dirty="0"/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 programs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</a:t>
            </a:r>
            <a:r>
              <a:rPr lang="en-GB" sz="2400" b="1" u="sng" dirty="0" smtClean="0"/>
              <a:t>program</a:t>
            </a:r>
            <a:r>
              <a:rPr lang="en-GB" sz="2400" b="1" dirty="0"/>
              <a:t> </a:t>
            </a:r>
            <a:r>
              <a:rPr lang="en-GB" sz="2400" dirty="0" smtClean="0"/>
              <a:t>is </a:t>
            </a:r>
            <a:r>
              <a:rPr lang="en-GB" sz="2400" dirty="0"/>
              <a:t>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</a:t>
            </a:r>
            <a:r>
              <a:rPr lang="en-GB" sz="2400" dirty="0" smtClean="0"/>
              <a:t>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</a:t>
            </a:r>
            <a:r>
              <a:rPr lang="en-GB" sz="2400" b="1" dirty="0" smtClean="0"/>
              <a:t>main steps</a:t>
            </a:r>
            <a:r>
              <a:rPr lang="en-GB" sz="2400" dirty="0" smtClean="0"/>
              <a:t> </a:t>
            </a:r>
            <a:r>
              <a:rPr lang="en-GB" sz="2400" dirty="0"/>
              <a:t>in </a:t>
            </a:r>
            <a:r>
              <a:rPr lang="en-GB" sz="2400" dirty="0" smtClean="0"/>
              <a:t>all host programs: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devices+context+queues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for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 smtClean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</a:t>
            </a:r>
            <a:r>
              <a:rPr lang="en-GB" sz="2400" dirty="0" smtClean="0"/>
              <a:t>functions)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C++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cl.hpp</a:t>
            </a:r>
          </a:p>
          <a:p>
            <a:r>
              <a:rPr lang="en-GB" dirty="0"/>
              <a:t>This interface is dramatically easier to work </a:t>
            </a:r>
            <a:r>
              <a:rPr lang="en-GB" dirty="0" smtClean="0"/>
              <a:t>with</a:t>
            </a:r>
            <a:r>
              <a:rPr lang="en-GB" baseline="30000" dirty="0" smtClean="0"/>
              <a:t>1</a:t>
            </a:r>
            <a:endParaRPr lang="en-GB" baseline="30000" dirty="0"/>
          </a:p>
          <a:p>
            <a:r>
              <a:rPr lang="en-GB" dirty="0"/>
              <a:t>Key features:</a:t>
            </a:r>
          </a:p>
          <a:p>
            <a:pPr lvl="1"/>
            <a:r>
              <a:rPr lang="en-GB" dirty="0"/>
              <a:t>Uses common defaults for </a:t>
            </a:r>
            <a:r>
              <a:rPr lang="en-GB" dirty="0" smtClean="0"/>
              <a:t>the </a:t>
            </a:r>
            <a:r>
              <a:rPr lang="en-GB" dirty="0"/>
              <a:t>platform and command-</a:t>
            </a:r>
            <a:r>
              <a:rPr lang="en-GB" dirty="0" smtClean="0"/>
              <a:t>queue, </a:t>
            </a:r>
            <a:r>
              <a:rPr lang="en-GB" dirty="0"/>
              <a:t>saving the programmer from extra coding for the most common use cases</a:t>
            </a:r>
          </a:p>
          <a:p>
            <a:pPr lvl="1"/>
            <a:r>
              <a:rPr lang="en-GB" dirty="0"/>
              <a:t>Simplifies </a:t>
            </a:r>
            <a:r>
              <a:rPr lang="en-GB" dirty="0" smtClean="0"/>
              <a:t>the basic </a:t>
            </a:r>
            <a:r>
              <a:rPr lang="en-GB" dirty="0"/>
              <a:t>API by bundling key parameters with the objects rather than </a:t>
            </a:r>
            <a:r>
              <a:rPr lang="en-GB" dirty="0" smtClean="0"/>
              <a:t>requiring verbose </a:t>
            </a:r>
            <a:r>
              <a:rPr lang="en-GB" dirty="0"/>
              <a:t>and repetitive argument </a:t>
            </a:r>
            <a:r>
              <a:rPr lang="en-GB" dirty="0" smtClean="0"/>
              <a:t>lists</a:t>
            </a:r>
          </a:p>
          <a:p>
            <a:pPr lvl="1"/>
            <a:r>
              <a:rPr lang="en-GB" dirty="0" smtClean="0"/>
              <a:t>Ability to “call” a kernel from the host, like a regular function</a:t>
            </a:r>
            <a:endParaRPr lang="en-GB" dirty="0"/>
          </a:p>
          <a:p>
            <a:pPr lvl="1"/>
            <a:r>
              <a:rPr lang="en-GB" dirty="0"/>
              <a:t>Error checking can be performed with C++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 smtClean="0"/>
              <a:t>1</a:t>
            </a:r>
            <a:r>
              <a:rPr lang="en-GB" dirty="0" smtClean="0"/>
              <a:t> especially for C++ programmers…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://www.cs.bris.ac.uk</a:t>
            </a:r>
            <a:r>
              <a:rPr lang="en-GB" sz="2800" dirty="0" smtClean="0">
                <a:hlinkClick r:id="rId2"/>
              </a:rPr>
              <a:t>/~simonm</a:t>
            </a:r>
            <a:r>
              <a:rPr lang="en-GB" sz="2800" dirty="0">
                <a:hlinkClick r:id="rId2"/>
              </a:rPr>
              <a:t>/OpenCL</a:t>
            </a:r>
            <a:r>
              <a:rPr lang="en-GB" sz="2800" dirty="0" smtClean="0">
                <a:hlinkClick r:id="rId2"/>
              </a:rPr>
              <a:t>/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 smtClean="0"/>
              <a:t>Advanced_OpenCL_IWOCL_2015.zip</a:t>
            </a:r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C++ interface 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 smtClean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main(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 smtClean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vector&lt;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 smtClean="0">
                <a:latin typeface="Courier New Bold"/>
              </a:rPr>
              <a:t>&gt; </a:t>
            </a:r>
            <a:r>
              <a:rPr lang="en-GB" sz="1200" b="1" dirty="0" err="1" smtClean="0">
                <a:latin typeface="Courier New Bold"/>
              </a:rPr>
              <a:t>h_a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h_b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h_c</a:t>
            </a:r>
            <a:r>
              <a:rPr lang="en-GB" sz="1200" b="1" dirty="0" smtClean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 smtClean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 smtClean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queue(context);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 smtClean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 smtClean="0">
                <a:latin typeface="Courier New Bold"/>
              </a:rPr>
              <a:t>(“vadd.cl”),</a:t>
            </a:r>
            <a:r>
              <a:rPr lang="en-GB" sz="1200" b="1" dirty="0" smtClean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make_kernel</a:t>
            </a:r>
            <a:r>
              <a:rPr lang="en-GB" sz="1200" b="1" dirty="0" smtClean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(program, “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h_a.begin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h_a.end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h_b.begin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h_b.end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smtClean="0">
                <a:latin typeface="Courier New Bold"/>
              </a:rPr>
              <a:t>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                          </a:t>
            </a:r>
            <a:r>
              <a:rPr lang="en-GB" sz="1200" b="1" dirty="0" err="1" smtClean="0">
                <a:latin typeface="Courier New Bold"/>
              </a:rPr>
              <a:t>sizeof</a:t>
            </a:r>
            <a:r>
              <a:rPr lang="en-GB" sz="1200" b="1" dirty="0" smtClean="0">
                <a:latin typeface="Courier New Bold"/>
              </a:rPr>
              <a:t>(float) * N);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 smtClean="0">
                <a:latin typeface="Courier New Bold"/>
              </a:rPr>
              <a:t>(queue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 smtClean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 smtClean="0">
                <a:latin typeface="Courier New Bold"/>
              </a:rPr>
              <a:t>(queue,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 smtClean="0">
                <a:latin typeface="Courier New Bold"/>
              </a:rPr>
              <a:t>(),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 smtClean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}</a:t>
            </a:r>
            <a:endParaRPr lang="en-GB" sz="1200" b="1" dirty="0">
              <a:latin typeface="Courier New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</a:t>
            </a:r>
            <a:r>
              <a:rPr lang="en-GB" sz="1400" dirty="0" smtClean="0">
                <a:latin typeface="+mj-lt"/>
              </a:rPr>
              <a:t>context and command queue are </a:t>
            </a:r>
            <a:r>
              <a:rPr lang="en-GB" sz="1400" dirty="0">
                <a:latin typeface="+mj-lt"/>
              </a:rPr>
              <a:t>used when we do not specify </a:t>
            </a:r>
            <a:r>
              <a:rPr lang="en-GB" sz="1400" dirty="0" smtClean="0">
                <a:latin typeface="+mj-lt"/>
              </a:rPr>
              <a:t>one in the function calls. The code here also uses the default device, so these cases are the same.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</a:t>
            </a:r>
            <a:r>
              <a:rPr lang="en-GB" dirty="0" smtClean="0"/>
              <a:t>, exercises </a:t>
            </a:r>
            <a:r>
              <a:rPr lang="en-GB" dirty="0"/>
              <a:t>and solutions, </a:t>
            </a:r>
            <a:r>
              <a:rPr lang="en-GB" dirty="0" smtClean="0"/>
              <a:t>it is useful to have:</a:t>
            </a: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OpenCL Reference Cards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These cards </a:t>
            </a:r>
            <a:r>
              <a:rPr lang="en-GB" dirty="0"/>
              <a:t>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https://www.khronos.org/registry/cl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smtClean="0"/>
              <a:t>spec </a:t>
            </a:r>
            <a:r>
              <a:rPr lang="en-GB" dirty="0"/>
              <a:t>is also very readable and recommended to have on-</a:t>
            </a:r>
            <a:r>
              <a:rPr lang="en-GB" dirty="0" smtClean="0"/>
              <a:t>hand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dependencies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OS X (recent)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US" dirty="0" smtClean="0"/>
              <a:t>ibsdl2</a:t>
            </a:r>
          </a:p>
          <a:p>
            <a:pPr lvl="1"/>
            <a:r>
              <a:rPr lang="en-US" dirty="0" err="1" smtClean="0"/>
              <a:t>OpenCL</a:t>
            </a:r>
            <a:r>
              <a:rPr lang="en-US" dirty="0" smtClean="0"/>
              <a:t> driver is built in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Ubuntu 14.10+ / Linux</a:t>
            </a:r>
          </a:p>
          <a:p>
            <a:pPr lvl="1"/>
            <a:r>
              <a:rPr lang="en-US" dirty="0" smtClean="0"/>
              <a:t>We installed these packages through apt-get</a:t>
            </a:r>
            <a:endParaRPr lang="en-US" dirty="0"/>
          </a:p>
          <a:p>
            <a:pPr lvl="2"/>
            <a:r>
              <a:rPr lang="en-US" dirty="0" smtClean="0"/>
              <a:t>mesa</a:t>
            </a:r>
            <a:r>
              <a:rPr lang="en-US" dirty="0"/>
              <a:t>-common-</a:t>
            </a:r>
            <a:r>
              <a:rPr lang="en-US" dirty="0" err="1" smtClean="0"/>
              <a:t>dev</a:t>
            </a:r>
            <a:endParaRPr lang="en-US" dirty="0" smtClean="0"/>
          </a:p>
          <a:p>
            <a:pPr lvl="2"/>
            <a:r>
              <a:rPr lang="en-US" dirty="0" smtClean="0"/>
              <a:t>libsdl2</a:t>
            </a:r>
            <a:r>
              <a:rPr lang="en-US" dirty="0"/>
              <a:t>-</a:t>
            </a:r>
            <a:r>
              <a:rPr lang="en-US" dirty="0" smtClean="0"/>
              <a:t>dev</a:t>
            </a:r>
          </a:p>
          <a:p>
            <a:pPr lvl="2"/>
            <a:r>
              <a:rPr lang="en-US" dirty="0" smtClean="0"/>
              <a:t>libgl1</a:t>
            </a:r>
            <a:r>
              <a:rPr lang="en-US" dirty="0"/>
              <a:t>-mesa-</a:t>
            </a:r>
            <a:r>
              <a:rPr lang="en-US" dirty="0" smtClean="0"/>
              <a:t>glx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7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2010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quick recap of OpenCL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a Heterogeneous world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 smtClean="0"/>
              <a:t>OpenCL lets Programmers write a single </a:t>
            </a:r>
            <a:r>
              <a:rPr lang="en-GB" u="sng" dirty="0" smtClean="0">
                <a:solidFill>
                  <a:srgbClr val="0000FF"/>
                </a:solidFill>
              </a:rPr>
              <a:t>portable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program that uses </a:t>
            </a:r>
            <a:r>
              <a:rPr lang="en-GB" u="sng" dirty="0" smtClean="0">
                <a:solidFill>
                  <a:srgbClr val="0000FF"/>
                </a:solidFill>
              </a:rPr>
              <a:t>ALL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resources in the heterogeneous platform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A modern computing platform includes:</a:t>
            </a:r>
          </a:p>
          <a:p>
            <a:r>
              <a:rPr lang="en-GB" sz="2800" dirty="0" smtClean="0"/>
              <a:t>One or more CPUs</a:t>
            </a:r>
          </a:p>
          <a:p>
            <a:r>
              <a:rPr lang="en-GB" sz="2800" dirty="0" smtClean="0"/>
              <a:t>One of more GPUs</a:t>
            </a:r>
          </a:p>
          <a:p>
            <a:r>
              <a:rPr lang="en-GB" sz="2800" dirty="0" smtClean="0"/>
              <a:t>DSP processors</a:t>
            </a:r>
          </a:p>
          <a:p>
            <a:r>
              <a:rPr lang="en-GB" sz="2800" dirty="0" smtClean="0"/>
              <a:t>Accelerators</a:t>
            </a:r>
          </a:p>
          <a:p>
            <a:r>
              <a:rPr lang="en-GB" sz="2800" dirty="0" smtClean="0"/>
              <a:t>… </a:t>
            </a:r>
            <a:r>
              <a:rPr lang="en-GB" sz="2800" dirty="0" smtClean="0"/>
              <a:t>others?</a:t>
            </a:r>
            <a:endParaRPr lang="en-GB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Microprocessor trends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Individual processors have many (possibly heterogeneous) cores.</a:t>
            </a: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 smtClean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</a:t>
            </a:r>
            <a:r>
              <a:rPr lang="en-GB" sz="2400" dirty="0" smtClean="0"/>
              <a:t>   How are we to build a software ecosystem for the</a:t>
            </a:r>
            <a:br>
              <a:rPr lang="en-GB" sz="2400" dirty="0" smtClean="0"/>
            </a:br>
            <a:r>
              <a:rPr lang="en-GB" sz="2400" dirty="0" smtClean="0"/>
              <a:t>    Heterogeneous many core platform?</a:t>
            </a:r>
            <a:endParaRPr lang="en-GB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000" y="2645839"/>
            <a:ext cx="2306493" cy="172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110" y="291060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61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397" y="4678728"/>
            <a:ext cx="277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NVIDIA® Tesla® K40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34" y="4470211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Intel® Xeon Phi™ coprocessor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492896"/>
            <a:ext cx="2016224" cy="21044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29249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15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192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Many-core performance potential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 smtClean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600" y="612523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16 cores of Sandy Bridge at 3.1 GHz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Unlocking this potential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Need efficient, expressive, parallel programming languages</a:t>
            </a:r>
          </a:p>
          <a:p>
            <a:r>
              <a:rPr lang="en-GB" dirty="0" smtClean="0"/>
              <a:t>Also need cross-platform standards</a:t>
            </a:r>
          </a:p>
          <a:p>
            <a:r>
              <a:rPr lang="en-GB" dirty="0" smtClean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 smtClean="0">
                <a:solidFill>
                  <a:srgbClr val="0000FF"/>
                </a:solidFill>
              </a:rPr>
              <a:t>OpenCL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is the </a:t>
            </a:r>
            <a:r>
              <a:rPr lang="en-GB" i="1" dirty="0" smtClean="0"/>
              <a:t>only</a:t>
            </a:r>
            <a:r>
              <a:rPr lang="en-GB" dirty="0" smtClean="0"/>
              <a:t> parallel programming language that meets all these many-core requirements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37543</TotalTime>
  <Words>1451</Words>
  <Application>Microsoft Macintosh PowerPoint</Application>
  <PresentationFormat>On-screen Show (4:3)</PresentationFormat>
  <Paragraphs>296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1225</cp:revision>
  <dcterms:created xsi:type="dcterms:W3CDTF">2013-06-29T14:06:29Z</dcterms:created>
  <dcterms:modified xsi:type="dcterms:W3CDTF">2015-05-07T23:39:46Z</dcterms:modified>
</cp:coreProperties>
</file>